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63402-DE04-4439-80E3-C4199010A06A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B7938-D792-43E7-A7B1-3E68AF8272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7938-D792-43E7-A7B1-3E68AF8272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B7938-D792-43E7-A7B1-3E68AF82720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E1BD02-CF6D-4848-96DE-61DAB971D1E0}" type="datetimeFigureOut">
              <a:rPr lang="en-US" smtClean="0"/>
              <a:pPr/>
              <a:t>3/7/2013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197199-0292-4904-A3DC-DC0BF3ECBB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Cell Communication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</a:rPr>
              <a:t>Chapter 11</a:t>
            </a:r>
            <a:endParaRPr lang="en-US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Communication by direct contact between cells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4DirectContac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9972" y="1481138"/>
            <a:ext cx="44840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1524000"/>
            <a:ext cx="1875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Plasma membranes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2971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Gap junctions</a:t>
            </a:r>
            <a:br>
              <a:rPr lang="en-US" sz="1400" b="1" dirty="0"/>
            </a:br>
            <a:r>
              <a:rPr lang="en-US" sz="1400" b="1" dirty="0"/>
              <a:t>between animal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0" y="3048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err="1" smtClean="0"/>
              <a:t>Plasmodesmata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between plant cells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762000" y="2667000"/>
            <a:ext cx="1436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(a) Cell junctions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4800600"/>
            <a:ext cx="19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/>
              <a:t>(b) Cell-cell recognition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many other cases, animal cells communicate using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local regulators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messenger molecules that travel only short distances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long-distance signaling, plants and animals use chemicals called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hormones</a:t>
            </a: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ability of a cell to respond to a signal depends on whether or not it has a receptor specific to that signal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and Long-Distance Signaling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Local and long-distance cell signaling by secreted molecules in animals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1_05aLocalLongDistance-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583" y="1481138"/>
            <a:ext cx="72768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1524000"/>
            <a:ext cx="1483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Local signaling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429000" y="1981200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Target cell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1219200" y="3276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Secreting</a:t>
            </a:r>
            <a:br>
              <a:rPr lang="en-US" sz="1400" b="1" dirty="0" smtClean="0"/>
            </a:br>
            <a:r>
              <a:rPr lang="en-US" sz="1400" b="1" dirty="0" smtClean="0"/>
              <a:t>cell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276600" y="3276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 smtClean="0"/>
              <a:t>Secretory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vesicle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066800" y="4572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Local regulator</a:t>
            </a:r>
            <a:br>
              <a:rPr lang="en-US" sz="1400" b="1" dirty="0" smtClean="0"/>
            </a:br>
            <a:r>
              <a:rPr lang="en-US" sz="1400" b="1" dirty="0" smtClean="0"/>
              <a:t>diffuses through</a:t>
            </a:r>
            <a:br>
              <a:rPr lang="en-US" sz="1400" b="1" dirty="0" smtClean="0"/>
            </a:br>
            <a:r>
              <a:rPr lang="en-US" sz="1400" b="1" dirty="0" smtClean="0"/>
              <a:t>extracellular fluid.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1066800" y="5410200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(a) </a:t>
            </a:r>
            <a:r>
              <a:rPr lang="en-US" sz="1400" b="1" dirty="0" err="1" smtClean="0"/>
              <a:t>Paracrine</a:t>
            </a:r>
            <a:r>
              <a:rPr lang="en-US" sz="1400" b="1" dirty="0" smtClean="0"/>
              <a:t> signaling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6400800" y="1981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Electrical signal</a:t>
            </a:r>
            <a:br>
              <a:rPr lang="en-US" sz="1400" b="1" dirty="0" smtClean="0"/>
            </a:br>
            <a:r>
              <a:rPr lang="en-US" sz="1400" b="1" dirty="0" smtClean="0"/>
              <a:t>along nerve cell</a:t>
            </a:r>
            <a:br>
              <a:rPr lang="en-US" sz="1400" b="1" dirty="0" smtClean="0"/>
            </a:br>
            <a:r>
              <a:rPr lang="en-US" sz="1400" b="1" dirty="0" smtClean="0"/>
              <a:t>triggers release of</a:t>
            </a:r>
            <a:br>
              <a:rPr lang="en-US" sz="1400" b="1" dirty="0" smtClean="0"/>
            </a:br>
            <a:r>
              <a:rPr lang="en-US" sz="1400" b="1" dirty="0" smtClean="0"/>
              <a:t>neurotransmitter.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6629400" y="3124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Neurotransmitter</a:t>
            </a:r>
            <a:br>
              <a:rPr lang="en-US" sz="1400" b="1" dirty="0" smtClean="0"/>
            </a:br>
            <a:r>
              <a:rPr lang="en-US" sz="1400" b="1" dirty="0" smtClean="0"/>
              <a:t>  diffuses across</a:t>
            </a:r>
            <a:br>
              <a:rPr lang="en-US" sz="1400" b="1" dirty="0" smtClean="0"/>
            </a:br>
            <a:r>
              <a:rPr lang="en-US" sz="1400" b="1" dirty="0" smtClean="0"/>
              <a:t>      synapse.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5257800" y="4876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Target cell</a:t>
            </a:r>
            <a:br>
              <a:rPr lang="en-US" sz="1400" b="1" dirty="0" smtClean="0"/>
            </a:br>
            <a:r>
              <a:rPr lang="en-US" sz="1400" b="1" dirty="0" smtClean="0"/>
              <a:t>is stimulated.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5334000" y="5410200"/>
            <a:ext cx="2045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(b) Synaptic signaling</a:t>
            </a:r>
            <a:endParaRPr lang="en-US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Local and long-distance cell signaling by secreted molecules in animals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5bLocalLongDistanc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766" y="1481138"/>
            <a:ext cx="3306467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24200" y="1524000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Long-distance signaling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2971800" y="2057400"/>
            <a:ext cx="1396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Endocrine cell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4800600" y="2209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Blood</a:t>
            </a:r>
            <a:br>
              <a:rPr lang="en-US" sz="1400" b="1" dirty="0" smtClean="0"/>
            </a:br>
            <a:r>
              <a:rPr lang="en-US" sz="1400" b="1" dirty="0" smtClean="0"/>
              <a:t>vessel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191000" y="3733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Hormone travels</a:t>
            </a:r>
            <a:br>
              <a:rPr lang="en-US" sz="1400" b="1" dirty="0" smtClean="0"/>
            </a:br>
            <a:r>
              <a:rPr lang="en-US" sz="1400" b="1" dirty="0" smtClean="0"/>
              <a:t>in bloodstream.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3429000" y="44196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Target cell</a:t>
            </a:r>
            <a:br>
              <a:rPr lang="en-US" sz="1400" b="1" dirty="0" smtClean="0"/>
            </a:br>
            <a:r>
              <a:rPr lang="en-US" sz="1400" b="1" dirty="0" smtClean="0"/>
              <a:t>specifically</a:t>
            </a:r>
            <a:br>
              <a:rPr lang="en-US" sz="1400" b="1" dirty="0" smtClean="0"/>
            </a:br>
            <a:r>
              <a:rPr lang="en-US" sz="1400" b="1" dirty="0" smtClean="0"/>
              <a:t>binds </a:t>
            </a:r>
            <a:br>
              <a:rPr lang="en-US" sz="1400" b="1" dirty="0" smtClean="0"/>
            </a:br>
            <a:r>
              <a:rPr lang="en-US" sz="1400" b="1" dirty="0" smtClean="0"/>
              <a:t>hormone.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0" y="6324600"/>
            <a:ext cx="3111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c) Endocrine (hormonal) signaling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Earl W. Sutherland discovered how the hormone epinephrine acts on cells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Sutherland suggested that cells receiving signals went through three processes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Reception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Transduction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Response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Three Stages of Cell Signaling: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A Preview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cell signaling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6CellSigOverview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1182"/>
            <a:ext cx="8229600" cy="38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2590800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Reception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3962400" y="2590800"/>
            <a:ext cx="133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Transduction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7162800" y="2590800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Response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1981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EXTRACELLULAR</a:t>
            </a:r>
            <a:br>
              <a:rPr lang="en-US" sz="1200" b="1" dirty="0" smtClean="0"/>
            </a:br>
            <a:r>
              <a:rPr lang="en-US" sz="1200" b="1" dirty="0" smtClean="0"/>
              <a:t>FLUID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685800" y="3276600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Receptor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09600" y="4800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Signaling</a:t>
            </a:r>
            <a:br>
              <a:rPr lang="en-US" sz="1400" b="1" dirty="0" smtClean="0"/>
            </a:br>
            <a:r>
              <a:rPr lang="en-US" sz="1400" b="1" dirty="0" smtClean="0"/>
              <a:t>molecule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286000" y="4114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Relay molecules in a signal transduction</a:t>
            </a:r>
            <a:br>
              <a:rPr lang="en-US" sz="1400" b="1" dirty="0" smtClean="0"/>
            </a:br>
            <a:r>
              <a:rPr lang="en-US" sz="1400" b="1" dirty="0" smtClean="0"/>
              <a:t>pathway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6248400" y="2057400"/>
            <a:ext cx="12458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CYTOPLASM</a:t>
            </a:r>
            <a:endParaRPr lang="en-US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7086600" y="3352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/>
              <a:t>Activation</a:t>
            </a:r>
            <a:br>
              <a:rPr lang="en-US" sz="1400" b="1" dirty="0" smtClean="0"/>
            </a:br>
            <a:r>
              <a:rPr lang="en-US" sz="1400" b="1" dirty="0" smtClean="0"/>
              <a:t>of cellular</a:t>
            </a:r>
            <a:br>
              <a:rPr lang="en-US" sz="1400" b="1" dirty="0" smtClean="0"/>
            </a:br>
            <a:r>
              <a:rPr lang="en-US" sz="1400" b="1" dirty="0" smtClean="0"/>
              <a:t>response</a:t>
            </a:r>
            <a:endParaRPr lang="en-US" sz="1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binding between a signal molecule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and receptor is highly specific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shape change in a receptor is often the initial transduction of the signal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signal receptors are plasma membrane proteins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Reception: A signaling molecule binds to a receptor protein, causing it to change shape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water-soluble signal molecules bind to specific sites on receptor proteins that span the plasma membrane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There are three main types of membrane receptors: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 protein-coupled receptors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Receptor tyrosine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Ion channel receptors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Receptors in the Plasma Membrane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protein-coupled receptors (GPCRs)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the largest family of cell-surface receptors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GPCR is a plasma membrane receptor that works with the help of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protein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G protein acts as an on/off switch: If GDP is bound to the G protein, the G protein is inactive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Receptors in the Plasma Membrane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Exploring: Cell-Surface </a:t>
            </a:r>
            <a:r>
              <a:rPr lang="en-US" dirty="0" err="1" smtClean="0">
                <a:solidFill>
                  <a:srgbClr val="FF0000"/>
                </a:solidFill>
              </a:rPr>
              <a:t>Transmembrane</a:t>
            </a:r>
            <a:r>
              <a:rPr lang="en-US" dirty="0" smtClean="0">
                <a:solidFill>
                  <a:srgbClr val="FF0000"/>
                </a:solidFill>
              </a:rPr>
              <a:t> Receptors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7aGProteinCoupled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495" y="1701958"/>
            <a:ext cx="3888225" cy="454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95600" y="1752600"/>
            <a:ext cx="370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Signaling molecule binding site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172200" y="5029200"/>
            <a:ext cx="19050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Segment that</a:t>
            </a:r>
            <a:br>
              <a:rPr lang="en-US" sz="1400" b="1" dirty="0" smtClean="0"/>
            </a:br>
            <a:r>
              <a:rPr lang="en-US" sz="1400" b="1" dirty="0" smtClean="0"/>
              <a:t>interacts with </a:t>
            </a:r>
            <a:br>
              <a:rPr lang="en-US" sz="1400" b="1" dirty="0" smtClean="0"/>
            </a:br>
            <a:r>
              <a:rPr lang="en-US" sz="1400" b="1" dirty="0" smtClean="0"/>
              <a:t>G proteins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2971800" y="5638800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 protein-coupled receptor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21336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867400" y="48768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Cell-to-cell communication is essential for both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unicellular organisms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Biologists have discovered some universal mechanisms of cellular regulation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 most often communicate with each other via chemical signals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example, the fight-or-flight response is triggered by a signaling molecule called epinephrine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Overview: Cellular Messaging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Exploring: Cell-Surface </a:t>
            </a:r>
            <a:r>
              <a:rPr lang="en-US" sz="3200" dirty="0" err="1" smtClean="0">
                <a:solidFill>
                  <a:srgbClr val="FF0000"/>
                </a:solidFill>
              </a:rPr>
              <a:t>Transmembrane</a:t>
            </a:r>
            <a:r>
              <a:rPr lang="en-US" sz="3200" dirty="0" smtClean="0">
                <a:solidFill>
                  <a:srgbClr val="FF0000"/>
                </a:solidFill>
              </a:rPr>
              <a:t> Receptors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9" descr="11_07bGProteinCoupled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93012"/>
            <a:ext cx="8229600" cy="45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3124200"/>
            <a:ext cx="1093569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CYTOPLASM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/>
              <a:t>G protein-coupled</a:t>
            </a:r>
            <a:br>
              <a:rPr lang="en-US" sz="1200" b="1" dirty="0" smtClean="0"/>
            </a:br>
            <a:r>
              <a:rPr lang="en-US" sz="1200" b="1" dirty="0" smtClean="0"/>
              <a:t>receptor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514600" y="1600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Plasma</a:t>
            </a:r>
            <a:br>
              <a:rPr lang="en-US" sz="1200" b="1" dirty="0" smtClean="0"/>
            </a:br>
            <a:r>
              <a:rPr lang="en-US" sz="1200" b="1" dirty="0" smtClean="0"/>
              <a:t>membrane</a:t>
            </a:r>
            <a:endParaRPr lang="en-US" sz="1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95600" y="1981200"/>
            <a:ext cx="304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" y="2057400"/>
            <a:ext cx="2286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0" y="2133600"/>
            <a:ext cx="152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81200" y="28956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G protein</a:t>
            </a:r>
            <a:br>
              <a:rPr lang="en-US" sz="1200" b="1" dirty="0" smtClean="0"/>
            </a:br>
            <a:r>
              <a:rPr lang="en-US" sz="1200" b="1" dirty="0" smtClean="0"/>
              <a:t>(inactive)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1905000" y="2667000"/>
            <a:ext cx="444352" cy="234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smtClean="0"/>
              <a:t>GDP</a:t>
            </a:r>
            <a:endParaRPr lang="en-US" sz="1000" b="1" dirty="0"/>
          </a:p>
        </p:txBody>
      </p:sp>
      <p:sp>
        <p:nvSpPr>
          <p:cNvPr id="21" name="Rectangle 20"/>
          <p:cNvSpPr/>
          <p:nvPr/>
        </p:nvSpPr>
        <p:spPr>
          <a:xfrm>
            <a:off x="3429000" y="2895600"/>
            <a:ext cx="859531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Enzyme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600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Activated</a:t>
            </a:r>
            <a:br>
              <a:rPr lang="en-US" sz="1200" b="1" dirty="0" smtClean="0"/>
            </a:br>
            <a:r>
              <a:rPr lang="en-US" sz="1200" b="1" dirty="0" smtClean="0"/>
              <a:t>receptor</a:t>
            </a:r>
            <a:endParaRPr lang="en-US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5562600" y="16002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Signaling</a:t>
            </a:r>
            <a:br>
              <a:rPr lang="en-US" sz="1200" b="1" dirty="0" smtClean="0"/>
            </a:br>
            <a:r>
              <a:rPr lang="en-US" sz="1200" b="1" dirty="0" smtClean="0"/>
              <a:t>molecule</a:t>
            </a:r>
            <a:endParaRPr lang="en-US" sz="1200" b="1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486400" y="1905000"/>
            <a:ext cx="457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5715000" y="2590800"/>
            <a:ext cx="3587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 dirty="0"/>
              <a:t>GTP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53000" y="3048000"/>
            <a:ext cx="495649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GDP</a:t>
            </a:r>
            <a:endParaRPr lang="en-US" sz="1200" b="1" dirty="0"/>
          </a:p>
        </p:txBody>
      </p:sp>
      <p:sp>
        <p:nvSpPr>
          <p:cNvPr id="31" name="Rectangle 30"/>
          <p:cNvSpPr/>
          <p:nvPr/>
        </p:nvSpPr>
        <p:spPr>
          <a:xfrm>
            <a:off x="6248400" y="2971800"/>
            <a:ext cx="47801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>
                <a:solidFill>
                  <a:schemeClr val="bg2"/>
                </a:solidFill>
              </a:rPr>
              <a:t>GTP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0000" y="1600200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Inactive</a:t>
            </a:r>
            <a:br>
              <a:rPr lang="en-US" sz="1400" b="1" dirty="0" smtClean="0"/>
            </a:br>
            <a:r>
              <a:rPr lang="en-US" sz="1400" b="1" dirty="0" smtClean="0"/>
              <a:t>enzyme</a:t>
            </a:r>
            <a:endParaRPr lang="en-US" sz="1400" b="1" dirty="0"/>
          </a:p>
        </p:txBody>
      </p:sp>
      <p:sp>
        <p:nvSpPr>
          <p:cNvPr id="33" name="Rectangle 32"/>
          <p:cNvSpPr/>
          <p:nvPr/>
        </p:nvSpPr>
        <p:spPr>
          <a:xfrm>
            <a:off x="3352800" y="37338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Activated</a:t>
            </a:r>
            <a:br>
              <a:rPr lang="en-US" sz="1400" b="1" dirty="0" smtClean="0"/>
            </a:br>
            <a:r>
              <a:rPr lang="en-US" sz="1400" b="1" dirty="0" smtClean="0"/>
              <a:t>enzyme</a:t>
            </a:r>
            <a:endParaRPr lang="en-US" sz="1400" b="1" dirty="0"/>
          </a:p>
        </p:txBody>
      </p:sp>
      <p:sp>
        <p:nvSpPr>
          <p:cNvPr id="34" name="Rectangle 33"/>
          <p:cNvSpPr/>
          <p:nvPr/>
        </p:nvSpPr>
        <p:spPr>
          <a:xfrm>
            <a:off x="2819400" y="5410200"/>
            <a:ext cx="1696298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Cellular response</a:t>
            </a:r>
            <a:endParaRPr lang="en-US" sz="1400" b="1" dirty="0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3048000" y="4800600"/>
            <a:ext cx="3587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 dirty="0"/>
              <a:t>GTP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96000" y="4800600"/>
            <a:ext cx="495649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GDP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6781800" y="5029200"/>
            <a:ext cx="308098" cy="220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P </a:t>
            </a:r>
            <a:r>
              <a:rPr lang="en-US" sz="900" b="1" baseline="-25000" dirty="0" err="1" smtClean="0"/>
              <a:t>i</a:t>
            </a:r>
            <a:endParaRPr lang="en-US" sz="9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Receptor tyrosine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(RTKs)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membrane receptors that attach phosphates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tyrosines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receptor tyrosine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can trigger multiple signal transduction pathways at once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Abnormal functioning of RTKs is associated with many types of cancers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Exploring: Cell-Surface </a:t>
            </a:r>
            <a:r>
              <a:rPr lang="en-US" sz="4400" dirty="0" err="1" smtClean="0">
                <a:solidFill>
                  <a:srgbClr val="FF0000"/>
                </a:solidFill>
              </a:rPr>
              <a:t>Transmembrane</a:t>
            </a:r>
            <a:r>
              <a:rPr lang="en-US" sz="4400" dirty="0" smtClean="0">
                <a:solidFill>
                  <a:srgbClr val="FF0000"/>
                </a:solidFill>
              </a:rPr>
              <a:t> Receptors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-gated ion channel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receptor acts as a gate when the receptor changes shape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When a signal molecule binds as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to the receptor, the gate allows specific ions, such as Na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Ca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through a channel in the receptor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Exploring: Cell-Surface </a:t>
            </a:r>
            <a:r>
              <a:rPr lang="en-US" sz="4000" dirty="0" err="1" smtClean="0">
                <a:solidFill>
                  <a:srgbClr val="FF0000"/>
                </a:solidFill>
              </a:rPr>
              <a:t>Transmembrane</a:t>
            </a:r>
            <a:r>
              <a:rPr lang="en-US" sz="4000" dirty="0" smtClean="0">
                <a:solidFill>
                  <a:srgbClr val="FF0000"/>
                </a:solidFill>
              </a:rPr>
              <a:t> Receptors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Exploring: Cell-Surface </a:t>
            </a:r>
            <a:r>
              <a:rPr lang="en-US" dirty="0" err="1" smtClean="0">
                <a:solidFill>
                  <a:srgbClr val="FF0000"/>
                </a:solidFill>
              </a:rPr>
              <a:t>Transmembrane</a:t>
            </a:r>
            <a:r>
              <a:rPr lang="en-US" dirty="0" smtClean="0">
                <a:solidFill>
                  <a:srgbClr val="FF0000"/>
                </a:solidFill>
              </a:rPr>
              <a:t> Receptors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7dIonChannelReceptor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56099"/>
            <a:ext cx="8229600" cy="297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27432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Signaling</a:t>
            </a:r>
            <a:br>
              <a:rPr lang="en-US" sz="1200" b="1" dirty="0" smtClean="0"/>
            </a:br>
            <a:r>
              <a:rPr lang="en-US" sz="1200" b="1" dirty="0" smtClean="0"/>
              <a:t>molecule </a:t>
            </a:r>
            <a:br>
              <a:rPr lang="en-US" sz="1200" b="1" dirty="0" smtClean="0"/>
            </a:br>
            <a:r>
              <a:rPr lang="en-US" sz="1200" b="1" dirty="0" smtClean="0"/>
              <a:t>(</a:t>
            </a:r>
            <a:r>
              <a:rPr lang="en-US" sz="1200" b="1" dirty="0" err="1" smtClean="0"/>
              <a:t>ligand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-381000" y="2819400"/>
            <a:ext cx="45720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Gate </a:t>
            </a:r>
            <a:br>
              <a:rPr lang="en-US" sz="1200" b="1" dirty="0" smtClean="0"/>
            </a:br>
            <a:r>
              <a:rPr lang="en-US" sz="1200" b="1" dirty="0" smtClean="0"/>
              <a:t>closed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514600" y="2743200"/>
            <a:ext cx="498855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Ions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209800" y="40386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Plasma</a:t>
            </a:r>
            <a:br>
              <a:rPr lang="en-US" sz="1200" b="1" dirty="0" smtClean="0"/>
            </a:br>
            <a:r>
              <a:rPr lang="en-US" sz="1200" b="1" dirty="0" smtClean="0"/>
              <a:t>membrane</a:t>
            </a:r>
            <a:endParaRPr lang="en-US" sz="1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3733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57200" y="40386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 smtClean="0"/>
              <a:t>Ligand</a:t>
            </a:r>
            <a:r>
              <a:rPr lang="en-US" sz="1200" b="1" dirty="0" smtClean="0"/>
              <a:t>-gated</a:t>
            </a:r>
            <a:br>
              <a:rPr lang="en-US" sz="1200" b="1" dirty="0" smtClean="0"/>
            </a:br>
            <a:r>
              <a:rPr lang="en-US" sz="1200" b="1" dirty="0" smtClean="0"/>
              <a:t>ion channel receptor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505200" y="25908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Gate </a:t>
            </a:r>
            <a:br>
              <a:rPr lang="en-US" sz="1200" b="1" dirty="0" smtClean="0"/>
            </a:br>
            <a:r>
              <a:rPr lang="en-US" sz="1200" b="1" dirty="0" smtClean="0"/>
              <a:t>open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4953000" y="43434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Cellular</a:t>
            </a:r>
            <a:br>
              <a:rPr lang="en-US" sz="1400" b="1" dirty="0" smtClean="0"/>
            </a:br>
            <a:r>
              <a:rPr lang="en-US" sz="1400" b="1" dirty="0" smtClean="0"/>
              <a:t>response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7010400" y="2895600"/>
            <a:ext cx="1051891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Gate closed</a:t>
            </a:r>
            <a:endParaRPr lang="en-US" sz="1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Intracellular receptor proteins are found in the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nucleus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target cells</a:t>
            </a:r>
          </a:p>
          <a:p>
            <a:pPr>
              <a:spcBef>
                <a:spcPct val="3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 or hydrophobic chemical messengers can readily cross the membrane and activate receptors</a:t>
            </a:r>
          </a:p>
          <a:p>
            <a:pPr>
              <a:spcBef>
                <a:spcPct val="3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Examples of hydrophobic messengers are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steroid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thyroid hormones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animals</a:t>
            </a:r>
          </a:p>
          <a:p>
            <a:pPr>
              <a:spcBef>
                <a:spcPct val="3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activated hormone-receptor complex can act as a transcription factor, turning on specific genes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Intracellular Receptors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Steroid hormone interacting with an intracellular receptor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9SteroidHormone_5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888" y="1481138"/>
            <a:ext cx="265516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53000" y="1600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EXTRACELLULAR</a:t>
            </a:r>
            <a:br>
              <a:rPr lang="en-US" sz="1200" b="1" dirty="0" smtClean="0"/>
            </a:br>
            <a:r>
              <a:rPr lang="en-US" sz="1200" b="1" dirty="0" smtClean="0"/>
              <a:t>FLUID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3048000" y="15240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Hormone</a:t>
            </a:r>
            <a:br>
              <a:rPr lang="en-US" sz="1200" b="1" dirty="0" smtClean="0"/>
            </a:br>
            <a:r>
              <a:rPr lang="en-US" sz="1200" b="1" dirty="0" smtClean="0"/>
              <a:t>(testosterone)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3352800" y="25908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Receptor</a:t>
            </a:r>
            <a:br>
              <a:rPr lang="en-US" sz="1200" b="1" dirty="0" smtClean="0"/>
            </a:br>
            <a:r>
              <a:rPr lang="en-US" sz="1200" b="1" dirty="0" smtClean="0"/>
              <a:t>protein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5334000" y="22860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Plasma</a:t>
            </a:r>
            <a:br>
              <a:rPr lang="en-US" sz="1200" b="1" dirty="0" smtClean="0"/>
            </a:br>
            <a:r>
              <a:rPr lang="en-US" sz="1200" b="1" dirty="0" smtClean="0"/>
              <a:t>membrane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4876800" y="28194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Hormone-</a:t>
            </a:r>
            <a:br>
              <a:rPr lang="en-US" sz="1200" b="1" dirty="0" smtClean="0"/>
            </a:br>
            <a:r>
              <a:rPr lang="en-US" sz="1200" b="1" dirty="0" smtClean="0"/>
              <a:t>receptor</a:t>
            </a:r>
            <a:br>
              <a:rPr lang="en-US" sz="1200" b="1" dirty="0" smtClean="0"/>
            </a:br>
            <a:r>
              <a:rPr lang="en-US" sz="1200" b="1" dirty="0" smtClean="0"/>
              <a:t>complex</a:t>
            </a:r>
            <a:endParaRPr lang="en-US" sz="12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24400" y="4419600"/>
            <a:ext cx="4111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/>
              <a:t>DNA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4648200"/>
            <a:ext cx="723275" cy="291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mRNA</a:t>
            </a:r>
            <a:endParaRPr lang="en-US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429000" y="5562600"/>
            <a:ext cx="867545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NUCLEUS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4953000" y="5486400"/>
            <a:ext cx="1090363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New protein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3429000" y="6248400"/>
            <a:ext cx="1093569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CYTOPLASM</a:t>
            </a:r>
            <a:endParaRPr lang="en-US" sz="1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Signal transduction usually involves multiple steps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Multistep pathways can amplify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signal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A few molecules can produce a large cellular response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Multistep pathways provide more opportunities for coordination and regulation of the cellular response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Transduction: Cascades of molecular interactions relay signals from receptors to target molecules in the cell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molecules that relay a signal from receptor to response are mostly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Like falling dominoes, the receptor activates another protein, which activates another, and so on, until the protein producing the response is activated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each step, the signal is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transduced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into a different form, usually a shape change in a protein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Signal Transduction Pathways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many pathways, the signal is transmitted by a cascade of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phosphorylations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transfer phosphates from ATP to protein, a process called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 err="1" smtClean="0">
                <a:solidFill>
                  <a:srgbClr val="FF0000"/>
                </a:solidFill>
              </a:rPr>
              <a:t>Phosphorylation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Dephosphorylation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phosphatases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 the phosphates from proteins, a process called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dephosphorylation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dephosphorylation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system acts as a molecular switch, turning activities on and off or up or down, as required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Protein </a:t>
            </a:r>
            <a:r>
              <a:rPr lang="en-US" dirty="0" err="1" smtClean="0">
                <a:solidFill>
                  <a:srgbClr val="FF0000"/>
                </a:solidFill>
              </a:rPr>
              <a:t>Phosphorylation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Dephosphorylation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Cellular Messaging</a:t>
            </a:r>
            <a:endParaRPr lang="en-US" dirty="0"/>
          </a:p>
        </p:txBody>
      </p:sp>
      <p:pic>
        <p:nvPicPr>
          <p:cNvPr id="4" name="Picture 15" descr="11_01GazelleFlight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692" y="1481138"/>
            <a:ext cx="6238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phosphorylation</a:t>
            </a:r>
            <a:r>
              <a:rPr lang="en-US" dirty="0" smtClean="0">
                <a:solidFill>
                  <a:srgbClr val="FF0000"/>
                </a:solidFill>
              </a:rPr>
              <a:t> cascade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10aPhosphorylatCascad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314" y="1481138"/>
            <a:ext cx="65842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57600" y="16002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/>
              <a:t>Activated relay</a:t>
            </a:r>
            <a:br>
              <a:rPr lang="en-US" sz="1400" b="1" dirty="0" smtClean="0"/>
            </a:br>
            <a:r>
              <a:rPr lang="en-US" sz="1400" b="1" dirty="0" smtClean="0"/>
              <a:t>molecule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Inactive</a:t>
            </a:r>
            <a:br>
              <a:rPr lang="en-US" sz="1200" b="1" dirty="0" smtClean="0"/>
            </a:br>
            <a:r>
              <a:rPr lang="en-US" sz="1200" b="1" dirty="0" smtClean="0"/>
              <a:t>protein </a:t>
            </a:r>
            <a:r>
              <a:rPr lang="en-US" sz="1200" b="1" dirty="0" err="1" smtClean="0"/>
              <a:t>kinase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133600" y="2514600"/>
            <a:ext cx="4572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Active</a:t>
            </a:r>
            <a:br>
              <a:rPr lang="en-US" sz="1200" b="1" dirty="0" smtClean="0"/>
            </a:br>
            <a:r>
              <a:rPr lang="en-US" sz="1200" b="1" dirty="0" smtClean="0"/>
              <a:t>protein </a:t>
            </a:r>
            <a:br>
              <a:rPr lang="en-US" sz="1200" b="1" dirty="0" smtClean="0"/>
            </a:br>
            <a:r>
              <a:rPr lang="en-US" sz="1200" b="1" dirty="0" err="1" smtClean="0"/>
              <a:t>kinase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32766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Inactive</a:t>
            </a:r>
            <a:br>
              <a:rPr lang="en-US" sz="1200" b="1" dirty="0" smtClean="0"/>
            </a:br>
            <a:r>
              <a:rPr lang="en-US" sz="1200" b="1" dirty="0" smtClean="0"/>
              <a:t>protein </a:t>
            </a:r>
            <a:r>
              <a:rPr lang="en-US" sz="1200" b="1" dirty="0" err="1" smtClean="0"/>
              <a:t>kinase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1905000" y="43434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Inactive</a:t>
            </a:r>
            <a:br>
              <a:rPr lang="en-US" sz="1200" b="1" dirty="0" smtClean="0"/>
            </a:br>
            <a:r>
              <a:rPr lang="en-US" sz="1200" b="1" dirty="0" smtClean="0"/>
              <a:t>protein </a:t>
            </a:r>
            <a:r>
              <a:rPr lang="en-US" sz="1200" b="1" dirty="0" err="1" smtClean="0"/>
              <a:t>kinase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3200400" y="3581400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Active</a:t>
            </a:r>
            <a:br>
              <a:rPr lang="en-US" sz="1200" b="1" dirty="0" smtClean="0"/>
            </a:br>
            <a:r>
              <a:rPr lang="en-US" sz="1200" b="1" dirty="0" smtClean="0"/>
              <a:t>protein </a:t>
            </a:r>
            <a:br>
              <a:rPr lang="en-US" sz="1200" b="1" dirty="0" smtClean="0"/>
            </a:br>
            <a:r>
              <a:rPr lang="en-US" sz="1200" b="1" dirty="0" err="1" smtClean="0"/>
              <a:t>kinase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4114800" y="4648200"/>
            <a:ext cx="4572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Active</a:t>
            </a:r>
            <a:br>
              <a:rPr lang="en-US" sz="1200" b="1" dirty="0" smtClean="0"/>
            </a:br>
            <a:r>
              <a:rPr lang="en-US" sz="1200" b="1" dirty="0" smtClean="0"/>
              <a:t>protein </a:t>
            </a:r>
            <a:br>
              <a:rPr lang="en-US" sz="1200" b="1" dirty="0" smtClean="0"/>
            </a:br>
            <a:r>
              <a:rPr lang="en-US" sz="1200" b="1" dirty="0" err="1" smtClean="0"/>
              <a:t>kinase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3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5791200" y="5486400"/>
            <a:ext cx="4572000" cy="263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ATP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5181600" y="57912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Active</a:t>
            </a:r>
            <a:br>
              <a:rPr lang="en-US" sz="1200" b="1" dirty="0" smtClean="0"/>
            </a:br>
            <a:r>
              <a:rPr lang="en-US" sz="1200" b="1" dirty="0" smtClean="0"/>
              <a:t>protein</a:t>
            </a:r>
            <a:endParaRPr lang="en-US" sz="1200" b="1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886200" y="3429000"/>
            <a:ext cx="344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 dirty="0"/>
              <a:t>ATP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876800" y="4495800"/>
            <a:ext cx="3444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 b="1" dirty="0"/>
              <a:t>ATP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38600" y="3886200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/>
              <a:t>P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5105400" y="49530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019800" y="601980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P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048000" y="53340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Inactive</a:t>
            </a:r>
            <a:br>
              <a:rPr lang="en-US" sz="1200" b="1" dirty="0" smtClean="0"/>
            </a:br>
            <a:r>
              <a:rPr lang="en-US" sz="1200" b="1" dirty="0" smtClean="0"/>
              <a:t>protein</a:t>
            </a:r>
            <a:endParaRPr lang="en-US" sz="1200" b="1" dirty="0"/>
          </a:p>
        </p:txBody>
      </p:sp>
      <p:sp>
        <p:nvSpPr>
          <p:cNvPr id="23" name="Rectangle 22"/>
          <p:cNvSpPr/>
          <p:nvPr/>
        </p:nvSpPr>
        <p:spPr>
          <a:xfrm>
            <a:off x="4419600" y="3581400"/>
            <a:ext cx="490840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ADP</a:t>
            </a:r>
            <a:endParaRPr lang="en-US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5410200" y="4648200"/>
            <a:ext cx="490840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ADP</a:t>
            </a:r>
            <a:endParaRPr lang="en-US" sz="1200" b="1" dirty="0"/>
          </a:p>
        </p:txBody>
      </p:sp>
      <p:sp>
        <p:nvSpPr>
          <p:cNvPr id="25" name="Rectangle 24"/>
          <p:cNvSpPr/>
          <p:nvPr/>
        </p:nvSpPr>
        <p:spPr>
          <a:xfrm>
            <a:off x="6400800" y="5715000"/>
            <a:ext cx="490840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ADP</a:t>
            </a:r>
            <a:endParaRPr lang="en-US" sz="1200" b="1" dirty="0"/>
          </a:p>
        </p:txBody>
      </p:sp>
      <p:sp>
        <p:nvSpPr>
          <p:cNvPr id="26" name="Rectangle 25"/>
          <p:cNvSpPr/>
          <p:nvPr/>
        </p:nvSpPr>
        <p:spPr>
          <a:xfrm rot="2921703">
            <a:off x="5181600" y="3352800"/>
            <a:ext cx="29546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Phosphorylation</a:t>
            </a:r>
            <a:r>
              <a:rPr lang="en-US" b="1" dirty="0" smtClean="0"/>
              <a:t> cascade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extracellular signal molecule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that binds to the receptor is a pathway’s “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messenger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Second messengers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small,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nonprotein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water-soluble molecules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spread throughout a cell by diffusion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Second messengers participate in pathways initiated by GPCRs and RTKs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Cyclic AMP and calcium ions are common second messengers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Molecules and Ions as Second Messengers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Cyclic AMP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one of the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widely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used second messengers</a:t>
            </a:r>
          </a:p>
          <a:p>
            <a:pPr>
              <a:buFontTx/>
              <a:buChar char="•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Adenylyl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 enzyme in the plasma membrane, converts ATP to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response to an extracellular signal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Cyclic AMP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Cyclic AMP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11_CyclicAMP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9049"/>
            <a:ext cx="8229600" cy="24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4343400"/>
            <a:ext cx="47320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ATP</a:t>
            </a:r>
            <a:endParaRPr lang="en-US" sz="1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43200" y="3200400"/>
            <a:ext cx="13112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 dirty="0" err="1"/>
              <a:t>Adenylyl</a:t>
            </a:r>
            <a:r>
              <a:rPr lang="en-US" sz="1200" b="1" dirty="0"/>
              <a:t> </a:t>
            </a:r>
            <a:r>
              <a:rPr lang="en-US" sz="1200" b="1" dirty="0" err="1"/>
              <a:t>cyclase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4572000" y="4343400"/>
            <a:ext cx="587020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 smtClean="0"/>
              <a:t>cAMP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3276600"/>
            <a:ext cx="1588897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 smtClean="0"/>
              <a:t>Phosphodiesterase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048000" y="3733800"/>
            <a:ext cx="1293944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Pyrophosphate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6019800" y="3886200"/>
            <a:ext cx="631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924800" y="4495800"/>
            <a:ext cx="5629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AMP</a:t>
            </a:r>
            <a:endParaRPr lang="en-US" sz="1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signal molecules trigger formation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components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pathways are G proteins, G protein-coupled receptors, and protein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usually activates protein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which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phosphorylates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various other proteins</a:t>
            </a:r>
          </a:p>
          <a:p>
            <a:pPr>
              <a:spcBef>
                <a:spcPct val="3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Further regulation of cell metabolism is provided by G-protein systems that inhibit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adenylyl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cyclase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Cyclic AMP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cAMP</a:t>
            </a:r>
            <a:r>
              <a:rPr lang="en-US" sz="3600" dirty="0" smtClean="0">
                <a:solidFill>
                  <a:srgbClr val="FF0000"/>
                </a:solidFill>
              </a:rPr>
              <a:t> as a second messenger in a G protein signaling pathway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12cAMPSecondMessenger-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0349" y="1481138"/>
            <a:ext cx="464330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1524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First messenger</a:t>
            </a:r>
            <a:br>
              <a:rPr lang="en-US" sz="1400" b="1" dirty="0"/>
            </a:br>
            <a:r>
              <a:rPr lang="en-US" sz="1400" b="1" dirty="0"/>
              <a:t>(signaling molecule</a:t>
            </a:r>
            <a:br>
              <a:rPr lang="en-US" sz="1400" b="1" dirty="0"/>
            </a:br>
            <a:r>
              <a:rPr lang="en-US" sz="1400" b="1" dirty="0"/>
              <a:t>such as epinephrine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86000" y="3133535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G protein-coupled</a:t>
            </a:r>
            <a:br>
              <a:rPr lang="en-US" sz="1200" b="1" dirty="0"/>
            </a:br>
            <a:r>
              <a:rPr lang="en-US" sz="1200" b="1" dirty="0"/>
              <a:t>receptor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2590800"/>
            <a:ext cx="881973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G protein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3276600"/>
            <a:ext cx="47801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GTP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10200" y="21336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/>
              <a:t>Adenylyl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err="1"/>
              <a:t>cyclase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4648200" y="3810000"/>
            <a:ext cx="47320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ATP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7800" y="3962400"/>
            <a:ext cx="587020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/>
              <a:t>cAMP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5867400" y="3886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Second </a:t>
            </a:r>
            <a:br>
              <a:rPr lang="en-US" sz="1200" b="1" dirty="0"/>
            </a:br>
            <a:r>
              <a:rPr lang="en-US" sz="1200" b="1" dirty="0"/>
              <a:t>messenger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62400" y="45720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/>
              <a:t>Protein</a:t>
            </a:r>
            <a:br>
              <a:rPr lang="en-US" sz="1200" b="1" dirty="0"/>
            </a:br>
            <a:r>
              <a:rPr lang="en-US" sz="1200" b="1" dirty="0" err="1"/>
              <a:t>kinase</a:t>
            </a:r>
            <a:r>
              <a:rPr lang="en-US" sz="1200" b="1" dirty="0"/>
              <a:t> 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76800" y="5486400"/>
            <a:ext cx="1561646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Cellular responses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Calcium ions (Ca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act as a second messenger in many pathways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Calcium is an important second messenger because cells can regulate its concentration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Calcium Ions and </a:t>
            </a:r>
            <a:r>
              <a:rPr lang="en-US" dirty="0" err="1" smtClean="0">
                <a:solidFill>
                  <a:srgbClr val="FF0000"/>
                </a:solidFill>
              </a:rPr>
              <a:t>Inositol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Triphosphate</a:t>
            </a:r>
            <a:r>
              <a:rPr lang="en-US" dirty="0" smtClean="0">
                <a:solidFill>
                  <a:srgbClr val="FF0000"/>
                </a:solidFill>
              </a:rPr>
              <a:t> (IP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cell’s response to an extracellular signal is sometimes called the “output response”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Response: Cell signaling leads to regulation of transcription or </a:t>
            </a:r>
            <a:r>
              <a:rPr lang="en-US" sz="2800" dirty="0" err="1" smtClean="0">
                <a:solidFill>
                  <a:srgbClr val="FF0000"/>
                </a:solidFill>
              </a:rPr>
              <a:t>cytoplasmic</a:t>
            </a:r>
            <a:r>
              <a:rPr lang="en-US" sz="2800" dirty="0" smtClean="0">
                <a:solidFill>
                  <a:srgbClr val="FF0000"/>
                </a:solidFill>
              </a:rPr>
              <a:t> activities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0838" indent="-350838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Ultimately, a signal transduction pathway leads to regulation of one or more cellular activities</a:t>
            </a:r>
          </a:p>
          <a:p>
            <a:pPr marL="350838" indent="-350838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response may occur in the cytoplasm or in the nucleus</a:t>
            </a:r>
          </a:p>
          <a:p>
            <a:pPr marL="350838" indent="-350838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Many signaling pathways regulate the synthesis of enzymes or other proteins, usually by turning genes on or off in the nucleus</a:t>
            </a:r>
          </a:p>
          <a:p>
            <a:pPr marL="350838" indent="-350838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final activated molecule in the signaling pathway may function as a transcription factor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Nuclear and </a:t>
            </a:r>
            <a:r>
              <a:rPr lang="en-US" dirty="0" err="1" smtClean="0">
                <a:solidFill>
                  <a:srgbClr val="FF0000"/>
                </a:solidFill>
              </a:rPr>
              <a:t>Cytoplasmic</a:t>
            </a:r>
            <a:r>
              <a:rPr lang="en-US" dirty="0" smtClean="0">
                <a:solidFill>
                  <a:srgbClr val="FF0000"/>
                </a:solidFill>
              </a:rPr>
              <a:t> Responses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Nuclear responses to a signal: the activation of a specific gene by a growth factor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15NuclearRespons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9143" y="1481138"/>
            <a:ext cx="4117282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19800" y="1600200"/>
            <a:ext cx="923651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Reception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5791200" y="3124200"/>
            <a:ext cx="1168910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Transduction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4343400" y="1524000"/>
            <a:ext cx="1207382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Growth factor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4495800" y="1905000"/>
            <a:ext cx="845103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Receptor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1371600" y="28194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b="1" dirty="0" err="1" smtClean="0"/>
              <a:t>Phosphorylation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cascade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3657600"/>
            <a:ext cx="1093569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CYTOPLASM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3200400" y="44958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Inactive</a:t>
            </a:r>
            <a:br>
              <a:rPr lang="en-US" sz="1200" b="1" dirty="0" smtClean="0"/>
            </a:br>
            <a:r>
              <a:rPr lang="en-US" sz="1200" b="1" dirty="0" smtClean="0"/>
              <a:t>transcription</a:t>
            </a:r>
            <a:br>
              <a:rPr lang="en-US" sz="1200" b="1" dirty="0" smtClean="0"/>
            </a:br>
            <a:r>
              <a:rPr lang="en-US" sz="1200" b="1" dirty="0" smtClean="0"/>
              <a:t>factor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4572000" y="45720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Active</a:t>
            </a:r>
            <a:br>
              <a:rPr lang="en-US" sz="1200" b="1" dirty="0" smtClean="0"/>
            </a:br>
            <a:r>
              <a:rPr lang="en-US" sz="1200" b="1" dirty="0" smtClean="0"/>
              <a:t>transcription</a:t>
            </a:r>
            <a:br>
              <a:rPr lang="en-US" sz="1200" b="1" dirty="0" smtClean="0"/>
            </a:br>
            <a:r>
              <a:rPr lang="en-US" sz="1200" b="1" dirty="0" smtClean="0"/>
              <a:t>factor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6019800" y="5029200"/>
            <a:ext cx="899605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Response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2971800" y="5410200"/>
            <a:ext cx="6864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DNA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048000" y="6248400"/>
            <a:ext cx="867545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NUCLEUS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5791200" y="5791200"/>
            <a:ext cx="75052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Gene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800600" y="6324600"/>
            <a:ext cx="87556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mRNA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Microbes provide a glimpse of the role of cell signaling in the evolution of life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External signals are converted to responses within the cell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Signaling pathways can also affect the overall behavior of a cell, for example, changes in cell shape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Cell signaling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four aspects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fine-tuning to consider: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Amplification of the signal (and thus the response)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Specificity of the response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Overall efficiency of response, enhanced by scaffolding proteins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Termination of the signal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Fine-Tuning of the 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Enzyme cascades amplify the cell’s response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each step, the number of activated products is much greater than in the preceding step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Signal Amplification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Different kinds of cells have different collections of proteins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These different proteins allow cells to detect and respond to different signals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Even the same signal can have different effects in cells with different proteins and pathways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Pathway branching and “cross-talk” further help the cell coordinate incoming signals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Specificity of Cell Signaling and Coordination of the 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specificity of cell </a:t>
            </a:r>
            <a:r>
              <a:rPr lang="en-US" dirty="0" smtClean="0">
                <a:solidFill>
                  <a:srgbClr val="FF0000"/>
                </a:solidFill>
              </a:rPr>
              <a:t>signaling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1_18_CellSigSpecificity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0198"/>
            <a:ext cx="8229600" cy="406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1828800"/>
            <a:ext cx="4572000" cy="4012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>
                <a:sym typeface="Symbol" pitchFamily="84" charset="2"/>
              </a:rPr>
              <a:t>Signaling</a:t>
            </a:r>
            <a:br>
              <a:rPr lang="en-US" sz="1100" b="1" dirty="0" smtClean="0">
                <a:sym typeface="Symbol" pitchFamily="84" charset="2"/>
              </a:rPr>
            </a:br>
            <a:r>
              <a:rPr lang="en-US" sz="1100" b="1" dirty="0" smtClean="0">
                <a:sym typeface="Symbol" pitchFamily="84" charset="2"/>
              </a:rPr>
              <a:t>molecule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788999" cy="2489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>
                <a:sym typeface="Symbol" pitchFamily="84" charset="2"/>
              </a:rPr>
              <a:t>Receptor</a:t>
            </a:r>
            <a:endParaRPr lang="en-US" sz="1100" b="1" dirty="0"/>
          </a:p>
        </p:txBody>
      </p:sp>
      <p:sp>
        <p:nvSpPr>
          <p:cNvPr id="7" name="Rectangle 6"/>
          <p:cNvSpPr/>
          <p:nvPr/>
        </p:nvSpPr>
        <p:spPr>
          <a:xfrm>
            <a:off x="-1295400" y="30480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100" b="1" dirty="0" smtClean="0">
                <a:sym typeface="Symbol" pitchFamily="84" charset="2"/>
              </a:rPr>
              <a:t>Relay </a:t>
            </a:r>
            <a:br>
              <a:rPr lang="en-US" sz="1100" b="1" dirty="0" smtClean="0">
                <a:sym typeface="Symbol" pitchFamily="84" charset="2"/>
              </a:rPr>
            </a:br>
            <a:r>
              <a:rPr lang="en-US" sz="1100" b="1" dirty="0" smtClean="0">
                <a:sym typeface="Symbol" pitchFamily="84" charset="2"/>
              </a:rPr>
              <a:t>molecules</a:t>
            </a:r>
            <a:endParaRPr lang="en-US" sz="1100" b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90600" y="4648200"/>
            <a:ext cx="8858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 dirty="0">
                <a:sym typeface="Symbol" pitchFamily="84" charset="2"/>
              </a:rPr>
              <a:t>Response </a:t>
            </a:r>
            <a:r>
              <a:rPr lang="en-US" sz="1200" b="1" dirty="0" smtClean="0">
                <a:sym typeface="Symbol" pitchFamily="84" charset="2"/>
              </a:rPr>
              <a:t>1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2590800" y="4572000"/>
            <a:ext cx="973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ym typeface="Symbol" pitchFamily="84" charset="2"/>
              </a:rPr>
              <a:t>Response 2</a:t>
            </a:r>
            <a:endParaRPr lang="en-US" sz="1100" b="1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657600" y="4572000"/>
            <a:ext cx="8858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 dirty="0">
                <a:sym typeface="Symbol" pitchFamily="84" charset="2"/>
              </a:rPr>
              <a:t>Response 3</a:t>
            </a:r>
            <a:endParaRPr lang="en-US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609600" y="5105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ym typeface="Symbol" pitchFamily="84" charset="2"/>
              </a:rPr>
              <a:t>Cell A. Pathway leads</a:t>
            </a:r>
            <a:br>
              <a:rPr lang="en-US" sz="1200" b="1" dirty="0" smtClean="0">
                <a:sym typeface="Symbol" pitchFamily="84" charset="2"/>
              </a:rPr>
            </a:br>
            <a:r>
              <a:rPr lang="en-US" sz="1200" b="1" dirty="0" smtClean="0">
                <a:sym typeface="Symbol" pitchFamily="84" charset="2"/>
              </a:rPr>
              <a:t>to a single response.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2590800" y="5105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ym typeface="Symbol" pitchFamily="84" charset="2"/>
              </a:rPr>
              <a:t>Cell B. Pathway </a:t>
            </a:r>
            <a:r>
              <a:rPr lang="en-US" sz="1200" b="1" dirty="0" smtClean="0">
                <a:sym typeface="Symbol" pitchFamily="84" charset="2"/>
              </a:rPr>
              <a:t>branches</a:t>
            </a:r>
            <a:r>
              <a:rPr lang="en-US" sz="1200" b="1" dirty="0" smtClean="0">
                <a:sym typeface="Symbol" pitchFamily="84" charset="2"/>
              </a:rPr>
              <a:t/>
            </a:r>
            <a:br>
              <a:rPr lang="en-US" sz="1200" b="1" dirty="0" smtClean="0">
                <a:sym typeface="Symbol" pitchFamily="84" charset="2"/>
              </a:rPr>
            </a:br>
            <a:r>
              <a:rPr lang="en-US" sz="1200" b="1" dirty="0" smtClean="0">
                <a:sym typeface="Symbol" pitchFamily="84" charset="2"/>
              </a:rPr>
              <a:t>leading to two responses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724400" y="4572000"/>
            <a:ext cx="1045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ym typeface="Symbol" pitchFamily="84" charset="2"/>
              </a:rPr>
              <a:t>Response 4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5410200" y="3886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ym typeface="Symbol" pitchFamily="84" charset="2"/>
              </a:rPr>
              <a:t>Activation</a:t>
            </a:r>
            <a:br>
              <a:rPr lang="en-US" sz="1200" b="1" dirty="0" smtClean="0">
                <a:sym typeface="Symbol" pitchFamily="84" charset="2"/>
              </a:rPr>
            </a:br>
            <a:r>
              <a:rPr lang="en-US" sz="1200" b="1" dirty="0" smtClean="0">
                <a:sym typeface="Symbol" pitchFamily="84" charset="2"/>
              </a:rPr>
              <a:t>or inhibition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66294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ym typeface="Symbol" pitchFamily="84" charset="2"/>
              </a:rPr>
              <a:t>Cell D. Different receptor</a:t>
            </a:r>
            <a:br>
              <a:rPr lang="en-US" sz="1200" b="1" dirty="0" smtClean="0">
                <a:sym typeface="Symbol" pitchFamily="84" charset="2"/>
              </a:rPr>
            </a:br>
            <a:r>
              <a:rPr lang="en-US" sz="1200" b="1" dirty="0" smtClean="0">
                <a:sym typeface="Symbol" pitchFamily="84" charset="2"/>
              </a:rPr>
              <a:t>leads to a different</a:t>
            </a:r>
            <a:br>
              <a:rPr lang="en-US" sz="1200" b="1" dirty="0" smtClean="0">
                <a:sym typeface="Symbol" pitchFamily="84" charset="2"/>
              </a:rPr>
            </a:br>
            <a:r>
              <a:rPr lang="en-US" sz="1200" b="1" dirty="0" smtClean="0">
                <a:sym typeface="Symbol" pitchFamily="84" charset="2"/>
              </a:rPr>
              <a:t>response.</a:t>
            </a:r>
            <a:endParaRPr lang="en-US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7162800" y="4572000"/>
            <a:ext cx="1045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ym typeface="Symbol" pitchFamily="84" charset="2"/>
              </a:rPr>
              <a:t>Response 5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4572000" y="5105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smtClean="0">
                <a:sym typeface="Symbol" pitchFamily="84" charset="2"/>
              </a:rPr>
              <a:t>Cell C. Cross-talk occurs</a:t>
            </a:r>
            <a:br>
              <a:rPr lang="en-US" sz="1200" b="1" dirty="0" smtClean="0">
                <a:sym typeface="Symbol" pitchFamily="84" charset="2"/>
              </a:rPr>
            </a:br>
            <a:r>
              <a:rPr lang="en-US" sz="1200" b="1" dirty="0" smtClean="0">
                <a:sym typeface="Symbol" pitchFamily="84" charset="2"/>
              </a:rPr>
              <a:t>between two pathways.</a:t>
            </a:r>
            <a:endParaRPr lang="en-US" sz="12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Scaffolding proteins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large relay proteins to which other relay proteins are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attached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Scaffolding proteins can increase the signal transduction efficiency by grouping together different proteins involved in the same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pathway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some cases, scaffolding proteins may also help activate some of the relay proteins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Signaling Efficiency: Scaffolding Proteins and Signaling Complexes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scaffolding protein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19ScaffoldingProtein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35" y="1481138"/>
            <a:ext cx="781453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15240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ym typeface="Symbol" pitchFamily="84" charset="2"/>
              </a:rPr>
              <a:t>Signaling</a:t>
            </a:r>
            <a:br>
              <a:rPr lang="en-US" b="1" dirty="0" smtClean="0">
                <a:sym typeface="Symbol" pitchFamily="84" charset="2"/>
              </a:rPr>
            </a:br>
            <a:r>
              <a:rPr lang="en-US" b="1" dirty="0" smtClean="0">
                <a:sym typeface="Symbol" pitchFamily="84" charset="2"/>
              </a:rPr>
              <a:t>molecule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3048000"/>
            <a:ext cx="117532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ym typeface="Symbol" pitchFamily="84" charset="2"/>
              </a:rPr>
              <a:t>Receptor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2133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96000" y="23622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ym typeface="Symbol" pitchFamily="84" charset="2"/>
              </a:rPr>
              <a:t>Plasma</a:t>
            </a:r>
            <a:br>
              <a:rPr lang="en-US" b="1" dirty="0" smtClean="0">
                <a:sym typeface="Symbol" pitchFamily="84" charset="2"/>
              </a:rPr>
            </a:br>
            <a:r>
              <a:rPr lang="en-US" b="1" dirty="0" smtClean="0">
                <a:sym typeface="Symbol" pitchFamily="84" charset="2"/>
              </a:rPr>
              <a:t>membrane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45720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ym typeface="Symbol" pitchFamily="84" charset="2"/>
              </a:rPr>
              <a:t>Scaffolding</a:t>
            </a:r>
            <a:br>
              <a:rPr lang="en-US" b="1" dirty="0" smtClean="0">
                <a:sym typeface="Symbol" pitchFamily="84" charset="2"/>
              </a:rPr>
            </a:br>
            <a:r>
              <a:rPr lang="en-US" b="1" dirty="0" smtClean="0">
                <a:sym typeface="Symbol" pitchFamily="84" charset="2"/>
              </a:rPr>
              <a:t>protein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8768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86600" y="4038600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ym typeface="Symbol" pitchFamily="84" charset="2"/>
              </a:rPr>
              <a:t>Three</a:t>
            </a:r>
            <a:br>
              <a:rPr lang="en-US" b="1" dirty="0" smtClean="0">
                <a:sym typeface="Symbol" pitchFamily="84" charset="2"/>
              </a:rPr>
            </a:br>
            <a:r>
              <a:rPr lang="en-US" b="1" dirty="0" smtClean="0">
                <a:sym typeface="Symbol" pitchFamily="84" charset="2"/>
              </a:rPr>
              <a:t>different</a:t>
            </a:r>
            <a:br>
              <a:rPr lang="en-US" b="1" dirty="0" smtClean="0">
                <a:sym typeface="Symbol" pitchFamily="84" charset="2"/>
              </a:rPr>
            </a:br>
            <a:r>
              <a:rPr lang="en-US" b="1" dirty="0" smtClean="0">
                <a:sym typeface="Symbol" pitchFamily="84" charset="2"/>
              </a:rPr>
              <a:t>protein</a:t>
            </a:r>
            <a:br>
              <a:rPr lang="en-US" b="1" dirty="0" smtClean="0">
                <a:sym typeface="Symbol" pitchFamily="84" charset="2"/>
              </a:rPr>
            </a:br>
            <a:r>
              <a:rPr lang="en-US" b="1" dirty="0" err="1" smtClean="0">
                <a:sym typeface="Symbol" pitchFamily="84" charset="2"/>
              </a:rPr>
              <a:t>kinases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781800" y="4038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858000" y="4495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81800" y="49530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Inactivation mechanisms are an essential aspect of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signaling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concentration falls, fewer receptors will be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bound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Unbound receptors revert to an inactive state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Termination of the Signal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Apoptosis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programmed or controlled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suicide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Components of the cell are chopped up and packaged into vesicles that are digested by scavenger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Apoptosis prevents enzymes from leaking out of a dying cell and damaging neighboring cells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Apoptosis integrates multiple cell-signaling pathways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Apoptosis of a human white blood cell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20ApoptosisWBC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680" y="1948847"/>
            <a:ext cx="6644640" cy="359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yeast,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Saccharomyces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has two mating types,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84" charset="2"/>
              </a:rPr>
              <a:t>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of different mating types locate each other via secreted factors specific to each type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6000"/>
              </a:lnSpc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signal transduction pathway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 series of steps by which a signal on a cell’s surface is converted into a specific cellular response</a:t>
            </a:r>
          </a:p>
          <a:p>
            <a:pPr>
              <a:lnSpc>
                <a:spcPct val="96000"/>
              </a:lnSpc>
              <a:spcBef>
                <a:spcPts val="6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Signal transduction pathways convert signals on a cell’s surface into cellular responses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Evolution of Cell Signaling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Caspases</a:t>
            </a:r>
            <a:r>
              <a:rPr lang="en-US" b="1" dirty="0" smtClean="0"/>
              <a:t> </a:t>
            </a:r>
            <a:r>
              <a:rPr lang="en-US" dirty="0" smtClean="0"/>
              <a:t>are the main proteases (enzymes that cut up proteins) that carry out </a:t>
            </a:r>
            <a:r>
              <a:rPr lang="en-US" dirty="0" smtClean="0"/>
              <a:t>apoptosis</a:t>
            </a:r>
          </a:p>
          <a:p>
            <a:endParaRPr lang="en-US" dirty="0" smtClean="0"/>
          </a:p>
          <a:p>
            <a:r>
              <a:rPr lang="en-US" b="1" dirty="0" smtClean="0"/>
              <a:t>Apoptosis can be triggered </a:t>
            </a:r>
            <a:r>
              <a:rPr lang="en-US" b="1" dirty="0" smtClean="0"/>
              <a:t>by:</a:t>
            </a:r>
            <a:endParaRPr lang="en-US" b="1" dirty="0" smtClean="0"/>
          </a:p>
          <a:p>
            <a:pPr marL="977900" lvl="1" indent="-304800">
              <a:spcBef>
                <a:spcPct val="18000"/>
              </a:spcBef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 extracellular death-signaling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ligand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DNA damage in the nucleus</a:t>
            </a:r>
          </a:p>
          <a:p>
            <a:pPr marL="977900" lvl="1" indent="-304800">
              <a:spcBef>
                <a:spcPct val="18000"/>
              </a:spcBef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Protein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misfolding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in the endoplasmic reticulum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Apoptotic Pathways and the Signals That Trigger Them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Communication between mating yeast cells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2YeastCellSignaling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231" y="1481138"/>
            <a:ext cx="37255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91000" y="205740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2057400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Symbol" pitchFamily="84" charset="2"/>
              </a:rPr>
              <a:t>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676400"/>
            <a:ext cx="9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Receptor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1524000"/>
            <a:ext cx="862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ym typeface="Symbol" pitchFamily="84" charset="2"/>
              </a:rPr>
              <a:t></a:t>
            </a:r>
            <a:r>
              <a:rPr lang="en-US" sz="1400" b="1" dirty="0"/>
              <a:t> factor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2743200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a factor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1981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Exchange </a:t>
            </a:r>
            <a:br>
              <a:rPr lang="en-US" sz="1400" b="1" dirty="0"/>
            </a:br>
            <a:r>
              <a:rPr lang="en-US" sz="1400" b="1" dirty="0"/>
              <a:t>of mating </a:t>
            </a:r>
            <a:br>
              <a:rPr lang="en-US" sz="1400" b="1" dirty="0"/>
            </a:br>
            <a:r>
              <a:rPr lang="en-US" sz="1400" b="1" dirty="0"/>
              <a:t>factors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400" y="3581400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Mating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800" y="5105400"/>
            <a:ext cx="1268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New a/</a:t>
            </a:r>
            <a:r>
              <a:rPr lang="en-US" sz="1400" b="1" dirty="0">
                <a:sym typeface="Symbol" pitchFamily="84" charset="2"/>
              </a:rPr>
              <a:t></a:t>
            </a:r>
            <a:r>
              <a:rPr lang="en-US" sz="1400" b="1" dirty="0"/>
              <a:t> cell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27432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ym typeface="Symbol" pitchFamily="84" charset="2"/>
              </a:rPr>
              <a:t>Yeast cell,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ym typeface="Symbol" pitchFamily="84" charset="2"/>
              </a:rPr>
              <a:t>mating type a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4343400" y="28194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ym typeface="Symbol" pitchFamily="84" charset="2"/>
              </a:rPr>
              <a:t>Yeast cell,</a:t>
            </a:r>
          </a:p>
          <a:p>
            <a:pPr algn="ctr">
              <a:lnSpc>
                <a:spcPct val="90000"/>
              </a:lnSpc>
            </a:pPr>
            <a:r>
              <a:rPr lang="en-US" sz="1400" b="1" dirty="0">
                <a:sym typeface="Symbol" pitchFamily="84" charset="2"/>
              </a:rPr>
              <a:t>mating type 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Pathway similarities suggest that ancestral signaling molecules evolved in prokaryotes and were modified later in eukaryotes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concentration of signaling molecules allows bacteria to sense local population density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Cell Signaling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Communication among bacteria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11_03_Myxobacteria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4315" y="1481138"/>
            <a:ext cx="587536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6002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Individual</a:t>
            </a:r>
            <a:br>
              <a:rPr lang="en-US" sz="1400" b="1" dirty="0"/>
            </a:br>
            <a:r>
              <a:rPr lang="en-US" sz="1400" b="1" dirty="0"/>
              <a:t>rod-shaped</a:t>
            </a:r>
            <a:br>
              <a:rPr lang="en-US" sz="1400" b="1" dirty="0"/>
            </a:br>
            <a:r>
              <a:rPr lang="en-US" sz="1400" b="1" dirty="0"/>
              <a:t>cells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2819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Aggregation </a:t>
            </a:r>
            <a:br>
              <a:rPr lang="en-US" sz="1400" b="1" dirty="0"/>
            </a:br>
            <a:r>
              <a:rPr lang="en-US" sz="1400" b="1" dirty="0"/>
              <a:t>in progress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3733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Spore-forming</a:t>
            </a:r>
            <a:br>
              <a:rPr lang="en-US" sz="1400" b="1" dirty="0"/>
            </a:br>
            <a:r>
              <a:rPr lang="en-US" sz="1400" b="1" dirty="0"/>
              <a:t>structure</a:t>
            </a:r>
            <a:br>
              <a:rPr lang="en-US" sz="1400" b="1" dirty="0"/>
            </a:br>
            <a:r>
              <a:rPr lang="en-US" sz="1400" b="1" dirty="0"/>
              <a:t>(fruiting body)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5334000"/>
            <a:ext cx="1497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Fruiting bodies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Cells in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organism communicate by chemical messengers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Animal and plant cells have cell junctions that directly connect the cytoplasm of adjacent cells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local signaling, animal cells may communicate by direct contact, or cell-cell recognition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and Long-Distance Signaling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</TotalTime>
  <Words>1732</Words>
  <Application>Microsoft Office PowerPoint</Application>
  <PresentationFormat>On-screen Show (4:3)</PresentationFormat>
  <Paragraphs>351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Cell Communication</vt:lpstr>
      <vt:lpstr>Overview: Cellular Messaging</vt:lpstr>
      <vt:lpstr>Cellular Messaging</vt:lpstr>
      <vt:lpstr>External signals are converted to responses within the cell</vt:lpstr>
      <vt:lpstr>Evolution of Cell Signaling</vt:lpstr>
      <vt:lpstr>Communication between mating yeast cells</vt:lpstr>
      <vt:lpstr>Cell Signaling</vt:lpstr>
      <vt:lpstr>Communication among bacteria</vt:lpstr>
      <vt:lpstr>Local and Long-Distance Signaling</vt:lpstr>
      <vt:lpstr>Communication by direct contact between cells</vt:lpstr>
      <vt:lpstr>Local and Long-Distance Signaling</vt:lpstr>
      <vt:lpstr>Local and long-distance cell signaling by secreted molecules in animals </vt:lpstr>
      <vt:lpstr>Local and long-distance cell signaling by secreted molecules in animals</vt:lpstr>
      <vt:lpstr>The Three Stages of Cell Signaling:  A Preview</vt:lpstr>
      <vt:lpstr>Overview of cell signaling</vt:lpstr>
      <vt:lpstr>Reception: A signaling molecule binds to a receptor protein, causing it to change shape</vt:lpstr>
      <vt:lpstr>Receptors in the Plasma Membrane</vt:lpstr>
      <vt:lpstr>Receptors in the Plasma Membrane</vt:lpstr>
      <vt:lpstr>Exploring: Cell-Surface Transmembrane Receptors</vt:lpstr>
      <vt:lpstr>Exploring: Cell-Surface Transmembrane Receptors </vt:lpstr>
      <vt:lpstr>Exploring: Cell-Surface Transmembrane Receptors</vt:lpstr>
      <vt:lpstr>Exploring: Cell-Surface Transmembrane Receptors</vt:lpstr>
      <vt:lpstr>Exploring: Cell-Surface Transmembrane Receptors</vt:lpstr>
      <vt:lpstr>Intracellular Receptors</vt:lpstr>
      <vt:lpstr>Steroid hormone interacting with an intracellular receptor </vt:lpstr>
      <vt:lpstr>Transduction: Cascades of molecular interactions relay signals from receptors to target molecules in the cell</vt:lpstr>
      <vt:lpstr>Signal Transduction Pathways</vt:lpstr>
      <vt:lpstr>Protein Phosphorylation and Dephosphorylation</vt:lpstr>
      <vt:lpstr>Protein Phosphorylation and Dephosphorylation</vt:lpstr>
      <vt:lpstr>A phosphorylation cascade</vt:lpstr>
      <vt:lpstr>Small Molecules and Ions as Second Messengers</vt:lpstr>
      <vt:lpstr>Cyclic AMP</vt:lpstr>
      <vt:lpstr>Cyclic AMP</vt:lpstr>
      <vt:lpstr>Cyclic AMP</vt:lpstr>
      <vt:lpstr>cAMP as a second messenger in a G protein signaling pathway</vt:lpstr>
      <vt:lpstr>Calcium Ions and Inositol Triphosphate (IP3)</vt:lpstr>
      <vt:lpstr>Response: Cell signaling leads to regulation of transcription or cytoplasmic activities</vt:lpstr>
      <vt:lpstr>Nuclear and Cytoplasmic Responses</vt:lpstr>
      <vt:lpstr>Nuclear responses to a signal: the activation of a specific gene by a growth factor</vt:lpstr>
      <vt:lpstr>Cell signaling</vt:lpstr>
      <vt:lpstr>Fine-Tuning of the Response</vt:lpstr>
      <vt:lpstr>Signal Amplification</vt:lpstr>
      <vt:lpstr>The Specificity of Cell Signaling and Coordination of the Response</vt:lpstr>
      <vt:lpstr>The specificity of cell signaling </vt:lpstr>
      <vt:lpstr>Signaling Efficiency: Scaffolding Proteins and Signaling Complexes</vt:lpstr>
      <vt:lpstr>A scaffolding protein</vt:lpstr>
      <vt:lpstr>Termination of the Signal</vt:lpstr>
      <vt:lpstr>Apoptosis integrates multiple cell-signaling pathways</vt:lpstr>
      <vt:lpstr>Apoptosis of a human white blood cell</vt:lpstr>
      <vt:lpstr>Apoptotic Pathways and the Signals That Trigger Them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49</cp:revision>
  <dcterms:created xsi:type="dcterms:W3CDTF">2013-03-07T14:13:33Z</dcterms:created>
  <dcterms:modified xsi:type="dcterms:W3CDTF">2013-03-07T22:38:36Z</dcterms:modified>
</cp:coreProperties>
</file>